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tif" ContentType="image/tif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60" r:id="rId6"/>
    <p:sldId id="261" r:id="rId7"/>
    <p:sldId id="263" r:id="rId8"/>
    <p:sldId id="264" r:id="rId9"/>
    <p:sldId id="265" r:id="rId10"/>
    <p:sldId id="267" r:id="rId11"/>
    <p:sldId id="268" r:id="rId12"/>
    <p:sldId id="271" r:id="rId13"/>
    <p:sldId id="262"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co A de Zwart" initials="JAdZ" lastIdx="1" clrIdx="0"/>
  <p:cmAuthor id="1" name="gelder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0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April 20, 2011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Wednesday, April 20, 2011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April 20, 2011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April 20, 2011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April 20, 2011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April 20, 2011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April 20, 2011</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Wednesday, April 20, 2011</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April 20, 2011</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April 20, 2011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April 20, 2011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April 20, 2011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oleObject" Target="../embeddings/oleObject2.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gelderen:Desktop:wmdecay_Table1.doc!OLE_LINK1" TargetMode="External"/><Relationship Id="rId4"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Non</a:t>
            </a:r>
            <a:r>
              <a:rPr lang="en-US" sz="4400" b="1" dirty="0"/>
              <a:t>-Exponential </a:t>
            </a:r>
            <a:r>
              <a:rPr lang="en-US" sz="4400" b="1" dirty="0" smtClean="0"/>
              <a:t>T</a:t>
            </a:r>
            <a:r>
              <a:rPr lang="en-US" sz="4400" b="1" baseline="-25000" dirty="0" smtClean="0"/>
              <a:t>2</a:t>
            </a:r>
            <a:r>
              <a:rPr lang="en-US" sz="4400" b="1" baseline="30000" dirty="0" smtClean="0"/>
              <a:t>*</a:t>
            </a:r>
            <a:r>
              <a:rPr lang="en-US" sz="4400" b="1" dirty="0" smtClean="0"/>
              <a:t> </a:t>
            </a:r>
            <a:r>
              <a:rPr lang="en-US" sz="4400" b="1" dirty="0"/>
              <a:t>Decay in </a:t>
            </a:r>
            <a:r>
              <a:rPr lang="en-US" sz="4400" b="1" dirty="0" smtClean="0"/>
              <a:t>White Matter</a:t>
            </a:r>
            <a:endParaRPr lang="en-US" sz="4400" dirty="0"/>
          </a:p>
        </p:txBody>
      </p:sp>
      <p:sp>
        <p:nvSpPr>
          <p:cNvPr id="3" name="Subtitle 2"/>
          <p:cNvSpPr>
            <a:spLocks noGrp="1"/>
          </p:cNvSpPr>
          <p:nvPr>
            <p:ph type="subTitle" idx="1"/>
          </p:nvPr>
        </p:nvSpPr>
        <p:spPr>
          <a:xfrm>
            <a:off x="685800" y="3505200"/>
            <a:ext cx="7848600" cy="1752600"/>
          </a:xfrm>
        </p:spPr>
        <p:txBody>
          <a:bodyPr>
            <a:normAutofit fontScale="92500"/>
          </a:bodyPr>
          <a:lstStyle/>
          <a:p>
            <a:r>
              <a:rPr lang="en-US" b="1" dirty="0"/>
              <a:t>P. van Gelderen</a:t>
            </a:r>
            <a:r>
              <a:rPr lang="en-US" b="1" baseline="30000" dirty="0"/>
              <a:t>1</a:t>
            </a:r>
            <a:r>
              <a:rPr lang="en-US" b="1" dirty="0"/>
              <a:t>, J. A. de </a:t>
            </a:r>
            <a:r>
              <a:rPr lang="en-US" b="1" dirty="0" smtClean="0">
                <a:solidFill>
                  <a:schemeClr val="tx1"/>
                </a:solidFill>
              </a:rPr>
              <a:t>Zwart</a:t>
            </a:r>
            <a:r>
              <a:rPr lang="en-US" b="1" baseline="30000" dirty="0" smtClean="0">
                <a:solidFill>
                  <a:schemeClr val="tx1"/>
                </a:solidFill>
              </a:rPr>
              <a:t>1</a:t>
            </a:r>
            <a:r>
              <a:rPr lang="en-US" b="1" dirty="0" smtClean="0">
                <a:solidFill>
                  <a:schemeClr val="tx1"/>
                </a:solidFill>
              </a:rPr>
              <a:t>, </a:t>
            </a:r>
            <a:r>
              <a:rPr lang="en-US" b="1" dirty="0"/>
              <a:t>J. </a:t>
            </a:r>
            <a:r>
              <a:rPr lang="en-US" b="1" dirty="0" smtClean="0"/>
              <a:t>Lee</a:t>
            </a:r>
            <a:r>
              <a:rPr lang="en-US" b="1" baseline="30000" dirty="0" smtClean="0"/>
              <a:t>1,3</a:t>
            </a:r>
            <a:r>
              <a:rPr lang="en-US" b="1" dirty="0" smtClean="0"/>
              <a:t>, </a:t>
            </a:r>
            <a:r>
              <a:rPr lang="en-US" b="1" dirty="0"/>
              <a:t>P. </a:t>
            </a:r>
            <a:r>
              <a:rPr lang="en-US" b="1" dirty="0" smtClean="0"/>
              <a:t>Sati</a:t>
            </a:r>
            <a:r>
              <a:rPr lang="en-US" b="1" baseline="30000" dirty="0" smtClean="0"/>
              <a:t>1</a:t>
            </a:r>
            <a:r>
              <a:rPr lang="en-US" b="1" dirty="0" smtClean="0"/>
              <a:t>, </a:t>
            </a:r>
            <a:r>
              <a:rPr lang="en-US" b="1" dirty="0"/>
              <a:t>D. S. </a:t>
            </a:r>
            <a:r>
              <a:rPr lang="en-US" b="1" dirty="0" smtClean="0"/>
              <a:t>Reich</a:t>
            </a:r>
            <a:r>
              <a:rPr lang="en-US" b="1" baseline="30000" dirty="0" smtClean="0"/>
              <a:t>1</a:t>
            </a:r>
            <a:r>
              <a:rPr lang="en-US" b="1" dirty="0" smtClean="0"/>
              <a:t>, </a:t>
            </a:r>
            <a:r>
              <a:rPr lang="en-US" b="1" dirty="0"/>
              <a:t>and J. H. </a:t>
            </a:r>
            <a:r>
              <a:rPr lang="en-US" b="1" dirty="0" smtClean="0"/>
              <a:t>Duyn</a:t>
            </a:r>
            <a:r>
              <a:rPr lang="en-US" b="1" baseline="30000" dirty="0" smtClean="0"/>
              <a:t>1</a:t>
            </a:r>
            <a:r>
              <a:rPr lang="en-US" b="1" dirty="0"/>
              <a:t>.</a:t>
            </a:r>
          </a:p>
          <a:p>
            <a:r>
              <a:rPr lang="en-US" sz="1400" dirty="0" smtClean="0"/>
              <a:t>1 Advanced </a:t>
            </a:r>
            <a:r>
              <a:rPr lang="en-US" sz="1400" dirty="0"/>
              <a:t>MRI section, LFMI, NINDS, National Institutes of Health, Bethesda, MD, </a:t>
            </a:r>
            <a:r>
              <a:rPr lang="en-US" sz="1400" dirty="0" smtClean="0"/>
              <a:t> United States </a:t>
            </a:r>
            <a:endParaRPr lang="en-US" sz="1400" dirty="0"/>
          </a:p>
          <a:p>
            <a:r>
              <a:rPr lang="en-US" sz="1400" dirty="0" smtClean="0"/>
              <a:t>2 Translational </a:t>
            </a:r>
            <a:r>
              <a:rPr lang="en-US" sz="1400" dirty="0"/>
              <a:t>Neuroradiology Unit, </a:t>
            </a:r>
            <a:r>
              <a:rPr lang="en-US" sz="1400" dirty="0" err="1"/>
              <a:t>Neuroimmunology</a:t>
            </a:r>
            <a:r>
              <a:rPr lang="en-US" sz="1400" dirty="0"/>
              <a:t> Branch,</a:t>
            </a:r>
          </a:p>
          <a:p>
            <a:r>
              <a:rPr lang="en-US" sz="1400" dirty="0"/>
              <a:t>NINDS, National Institutes of Health, Bethesda, MD, United </a:t>
            </a:r>
            <a:r>
              <a:rPr lang="en-US" sz="1400" dirty="0" smtClean="0"/>
              <a:t>States</a:t>
            </a:r>
          </a:p>
          <a:p>
            <a:r>
              <a:rPr lang="en-US" sz="1400" dirty="0" smtClean="0"/>
              <a:t>3 Department of Radiology, University of Pennsylvania, PA, United States</a:t>
            </a:r>
            <a:endParaRPr lang="en-US" sz="1400" dirty="0"/>
          </a:p>
        </p:txBody>
      </p:sp>
      <p:sp>
        <p:nvSpPr>
          <p:cNvPr id="4" name="TextBox 3"/>
          <p:cNvSpPr txBox="1"/>
          <p:nvPr/>
        </p:nvSpPr>
        <p:spPr>
          <a:xfrm>
            <a:off x="685800" y="6109368"/>
            <a:ext cx="2943440" cy="230832"/>
          </a:xfrm>
          <a:prstGeom prst="rect">
            <a:avLst/>
          </a:prstGeom>
          <a:noFill/>
        </p:spPr>
        <p:txBody>
          <a:bodyPr wrap="none" rtlCol="0">
            <a:spAutoFit/>
          </a:bodyPr>
          <a:lstStyle/>
          <a:p>
            <a:r>
              <a:rPr lang="en-US" sz="900" dirty="0" smtClean="0"/>
              <a:t>I have no conflict to report regarding this presentation.</a:t>
            </a:r>
            <a:endParaRPr lang="en-US" sz="900" dirty="0"/>
          </a:p>
        </p:txBody>
      </p:sp>
    </p:spTree>
    <p:extLst>
      <p:ext uri="{BB962C8B-B14F-4D97-AF65-F5344CB8AC3E}">
        <p14:creationId xmlns:p14="http://schemas.microsoft.com/office/powerpoint/2010/main" val="75307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V</a:t>
            </a:r>
            <a:endParaRPr lang="en-US" dirty="0"/>
          </a:p>
        </p:txBody>
      </p:sp>
      <p:sp>
        <p:nvSpPr>
          <p:cNvPr id="6" name="TextBox 5"/>
          <p:cNvSpPr txBox="1"/>
          <p:nvPr/>
        </p:nvSpPr>
        <p:spPr>
          <a:xfrm>
            <a:off x="457200" y="4825925"/>
            <a:ext cx="8229600" cy="1200329"/>
          </a:xfrm>
          <a:prstGeom prst="rect">
            <a:avLst/>
          </a:prstGeom>
          <a:noFill/>
        </p:spPr>
        <p:txBody>
          <a:bodyPr wrap="square" rtlCol="0">
            <a:spAutoFit/>
          </a:bodyPr>
          <a:lstStyle/>
          <a:p>
            <a:r>
              <a:rPr lang="en-US" dirty="0" smtClean="0"/>
              <a:t>Fitting results for a three component model {5}, for the average signal in the splenium of the corpus callosum. Left is the data and the fitted curve, right the residue. Although the fit is close, there is clearly a significant deviation from the model. The error bars indicate the standard error over the 8 studies.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151124313"/>
              </p:ext>
            </p:extLst>
          </p:nvPr>
        </p:nvGraphicFramePr>
        <p:xfrm>
          <a:off x="2757488" y="4242001"/>
          <a:ext cx="3630612" cy="446087"/>
        </p:xfrm>
        <a:graphic>
          <a:graphicData uri="http://schemas.openxmlformats.org/presentationml/2006/ole">
            <mc:AlternateContent xmlns:mc="http://schemas.openxmlformats.org/markup-compatibility/2006">
              <mc:Choice xmlns:v="urn:schemas-microsoft-com:vml" Requires="v">
                <p:oleObj spid="_x0000_s3085" name="Equation" r:id="rId3" imgW="3619500" imgH="431800" progId="Equation.3">
                  <p:embed/>
                </p:oleObj>
              </mc:Choice>
              <mc:Fallback>
                <p:oleObj name="Equation" r:id="rId3" imgW="3619500" imgH="431800" progId="Equation.3">
                  <p:embed/>
                  <p:pic>
                    <p:nvPicPr>
                      <p:cNvPr id="0" name="Picture 4"/>
                      <p:cNvPicPr>
                        <a:picLocks noChangeAspect="1" noChangeArrowheads="1"/>
                      </p:cNvPicPr>
                      <p:nvPr/>
                    </p:nvPicPr>
                    <p:blipFill>
                      <a:blip r:embed="rId4"/>
                      <a:srcRect/>
                      <a:stretch>
                        <a:fillRect/>
                      </a:stretch>
                    </p:blipFill>
                    <p:spPr bwMode="auto">
                      <a:xfrm>
                        <a:off x="2757488" y="4242001"/>
                        <a:ext cx="3630612"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Content Placeholder 3" descr="fig4a_eposter.eps"/>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10523" b="5092"/>
          <a:stretch/>
        </p:blipFill>
        <p:spPr>
          <a:xfrm>
            <a:off x="457200" y="1600200"/>
            <a:ext cx="3974163" cy="2517042"/>
          </a:xfrm>
        </p:spPr>
      </p:pic>
      <p:pic>
        <p:nvPicPr>
          <p:cNvPr id="7" name="Picture 6" descr="fig_res_3expnf.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1461" y="1270000"/>
            <a:ext cx="3998506" cy="3001086"/>
          </a:xfrm>
          <a:prstGeom prst="rect">
            <a:avLst/>
          </a:prstGeom>
        </p:spPr>
      </p:pic>
      <p:sp>
        <p:nvSpPr>
          <p:cNvPr id="11" name="TextBox 10"/>
          <p:cNvSpPr txBox="1"/>
          <p:nvPr/>
        </p:nvSpPr>
        <p:spPr>
          <a:xfrm>
            <a:off x="457200" y="6149474"/>
            <a:ext cx="5031396" cy="646331"/>
          </a:xfrm>
          <a:prstGeom prst="rect">
            <a:avLst/>
          </a:prstGeom>
          <a:noFill/>
        </p:spPr>
        <p:txBody>
          <a:bodyPr wrap="none" rtlCol="0">
            <a:spAutoFit/>
          </a:bodyPr>
          <a:lstStyle/>
          <a:p>
            <a:r>
              <a:rPr lang="en-US" sz="1200" dirty="0"/>
              <a:t>5</a:t>
            </a:r>
            <a:r>
              <a:rPr lang="en-US" sz="1200" dirty="0" smtClean="0"/>
              <a:t>)</a:t>
            </a:r>
            <a:r>
              <a:rPr lang="en-US" sz="1200" dirty="0"/>
              <a:t> Lancaster JL, Andrews T, Hardies LJ, Dodd S, Fox PT. </a:t>
            </a:r>
            <a:r>
              <a:rPr lang="en-US" sz="1200" dirty="0" smtClean="0"/>
              <a:t>J MRI </a:t>
            </a:r>
            <a:r>
              <a:rPr lang="en-US" sz="1200" b="1" dirty="0" smtClean="0"/>
              <a:t>17</a:t>
            </a:r>
            <a:r>
              <a:rPr lang="en-US" sz="1200" dirty="0"/>
              <a:t>:</a:t>
            </a:r>
            <a:r>
              <a:rPr lang="en-US" sz="1200" dirty="0" smtClean="0"/>
              <a:t>1.</a:t>
            </a:r>
            <a:endParaRPr lang="en-US" sz="1200" dirty="0"/>
          </a:p>
          <a:p>
            <a:endParaRPr lang="en-US" sz="1200" dirty="0"/>
          </a:p>
          <a:p>
            <a:endParaRPr lang="en-US" sz="1200" dirty="0"/>
          </a:p>
        </p:txBody>
      </p:sp>
    </p:spTree>
    <p:extLst>
      <p:ext uri="{BB962C8B-B14F-4D97-AF65-F5344CB8AC3E}">
        <p14:creationId xmlns:p14="http://schemas.microsoft.com/office/powerpoint/2010/main" val="402938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VI</a:t>
            </a:r>
            <a:endParaRPr lang="en-US" dirty="0"/>
          </a:p>
        </p:txBody>
      </p:sp>
      <p:sp>
        <p:nvSpPr>
          <p:cNvPr id="6" name="TextBox 5"/>
          <p:cNvSpPr txBox="1"/>
          <p:nvPr/>
        </p:nvSpPr>
        <p:spPr>
          <a:xfrm>
            <a:off x="457200" y="4839882"/>
            <a:ext cx="8229600" cy="1477328"/>
          </a:xfrm>
          <a:prstGeom prst="rect">
            <a:avLst/>
          </a:prstGeom>
          <a:noFill/>
        </p:spPr>
        <p:txBody>
          <a:bodyPr wrap="square" rtlCol="0">
            <a:spAutoFit/>
          </a:bodyPr>
          <a:lstStyle/>
          <a:p>
            <a:r>
              <a:rPr lang="en-US" dirty="0" smtClean="0"/>
              <a:t>Fitting results for a new three component model for the same data (corpus callosum). The new model fits the decay curve more accurately as is apparent from the smaller (and noisier) residue. This model includes offset frequencies for the two smaller components (1 and 3). The main component (2) does not have phase or frequency, as we use the magnitude of the data. </a:t>
            </a:r>
            <a:endParaRPr lang="en-US" dirty="0"/>
          </a:p>
        </p:txBody>
      </p:sp>
      <p:pic>
        <p:nvPicPr>
          <p:cNvPr id="5" name="Content Placeholder 4" descr="fig5a_eposter.ep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523" b="3612"/>
          <a:stretch/>
        </p:blipFill>
        <p:spPr>
          <a:xfrm>
            <a:off x="457200" y="1600199"/>
            <a:ext cx="4070797" cy="2623477"/>
          </a:xfrm>
        </p:spPr>
      </p:pic>
      <p:pic>
        <p:nvPicPr>
          <p:cNvPr id="8" name="Picture 7" descr="fig5b_eposter.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135" y="1270000"/>
            <a:ext cx="4067530" cy="3052892"/>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1592371839"/>
              </p:ext>
            </p:extLst>
          </p:nvPr>
        </p:nvGraphicFramePr>
        <p:xfrm>
          <a:off x="2216150" y="4223677"/>
          <a:ext cx="4933950" cy="446087"/>
        </p:xfrm>
        <a:graphic>
          <a:graphicData uri="http://schemas.openxmlformats.org/presentationml/2006/ole">
            <mc:AlternateContent xmlns:mc="http://schemas.openxmlformats.org/markup-compatibility/2006">
              <mc:Choice xmlns:v="urn:schemas-microsoft-com:vml" Requires="v">
                <p:oleObj spid="_x0000_s4109" name="Equation" r:id="rId5" imgW="4914900" imgH="431800" progId="Equation.3">
                  <p:embed/>
                </p:oleObj>
              </mc:Choice>
              <mc:Fallback>
                <p:oleObj name="Equation" r:id="rId5" imgW="4914900" imgH="431800" progId="Equation.3">
                  <p:embed/>
                  <p:pic>
                    <p:nvPicPr>
                      <p:cNvPr id="0" name="Picture 4"/>
                      <p:cNvPicPr>
                        <a:picLocks noChangeAspect="1" noChangeArrowheads="1"/>
                      </p:cNvPicPr>
                      <p:nvPr/>
                    </p:nvPicPr>
                    <p:blipFill>
                      <a:blip r:embed="rId6"/>
                      <a:srcRect/>
                      <a:stretch>
                        <a:fillRect/>
                      </a:stretch>
                    </p:blipFill>
                    <p:spPr bwMode="auto">
                      <a:xfrm>
                        <a:off x="2216150" y="4223677"/>
                        <a:ext cx="4933950"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800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VII</a:t>
            </a:r>
            <a:endParaRPr lang="en-US" dirty="0"/>
          </a:p>
        </p:txBody>
      </p:sp>
      <p:sp>
        <p:nvSpPr>
          <p:cNvPr id="7" name="TextBox 6"/>
          <p:cNvSpPr txBox="1"/>
          <p:nvPr/>
        </p:nvSpPr>
        <p:spPr>
          <a:xfrm>
            <a:off x="851444" y="2222265"/>
            <a:ext cx="7835356" cy="369332"/>
          </a:xfrm>
          <a:prstGeom prst="rect">
            <a:avLst/>
          </a:prstGeom>
          <a:noFill/>
        </p:spPr>
        <p:txBody>
          <a:bodyPr wrap="square" rtlCol="0">
            <a:spAutoFit/>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429662135"/>
              </p:ext>
            </p:extLst>
          </p:nvPr>
        </p:nvGraphicFramePr>
        <p:xfrm>
          <a:off x="457200" y="2832335"/>
          <a:ext cx="8229600" cy="3019172"/>
        </p:xfrm>
        <a:graphic>
          <a:graphicData uri="http://schemas.openxmlformats.org/presentationml/2006/ole">
            <mc:AlternateContent xmlns:mc="http://schemas.openxmlformats.org/markup-compatibility/2006">
              <mc:Choice xmlns:v="urn:schemas-microsoft-com:vml" Requires="v">
                <p:oleObj spid="_x0000_s1033" name="Document" r:id="rId3" imgW="5638800" imgH="2273300" progId="Word.Document.12">
                  <p:link updateAutomatic="1"/>
                </p:oleObj>
              </mc:Choice>
              <mc:Fallback>
                <p:oleObj name="Document" r:id="rId3" imgW="5638800" imgH="2273300" progId="Word.Document.12">
                  <p:link updateAutomatic="1"/>
                  <p:pic>
                    <p:nvPicPr>
                      <p:cNvPr id="0" name=""/>
                      <p:cNvPicPr/>
                      <p:nvPr/>
                    </p:nvPicPr>
                    <p:blipFill>
                      <a:blip r:embed="rId4"/>
                      <a:stretch>
                        <a:fillRect/>
                      </a:stretch>
                    </p:blipFill>
                    <p:spPr>
                      <a:xfrm>
                        <a:off x="457200" y="2832335"/>
                        <a:ext cx="8229600" cy="3019172"/>
                      </a:xfrm>
                      <a:prstGeom prst="rect">
                        <a:avLst/>
                      </a:prstGeom>
                    </p:spPr>
                  </p:pic>
                </p:oleObj>
              </mc:Fallback>
            </mc:AlternateContent>
          </a:graphicData>
        </a:graphic>
      </p:graphicFrame>
      <p:sp>
        <p:nvSpPr>
          <p:cNvPr id="15" name="Rectangle 14"/>
          <p:cNvSpPr/>
          <p:nvPr/>
        </p:nvSpPr>
        <p:spPr>
          <a:xfrm>
            <a:off x="457200" y="1595284"/>
            <a:ext cx="7539003" cy="923330"/>
          </a:xfrm>
          <a:prstGeom prst="rect">
            <a:avLst/>
          </a:prstGeom>
        </p:spPr>
        <p:txBody>
          <a:bodyPr wrap="square">
            <a:spAutoFit/>
          </a:bodyPr>
          <a:lstStyle/>
          <a:p>
            <a:r>
              <a:rPr lang="en-US" dirty="0"/>
              <a:t>The average and SD (over subjects) of </a:t>
            </a:r>
            <a:r>
              <a:rPr lang="en-US" dirty="0" smtClean="0"/>
              <a:t>the multi </a:t>
            </a:r>
            <a:r>
              <a:rPr lang="en-US" dirty="0"/>
              <a:t>compartment model parameters for two field strength </a:t>
            </a:r>
            <a:r>
              <a:rPr lang="en-US" dirty="0" smtClean="0"/>
              <a:t>(3 components for 7T, two for 3T) </a:t>
            </a:r>
            <a:r>
              <a:rPr lang="en-US" dirty="0"/>
              <a:t>fitted to </a:t>
            </a:r>
            <a:r>
              <a:rPr lang="en-US" dirty="0" smtClean="0"/>
              <a:t>the averaged </a:t>
            </a:r>
            <a:r>
              <a:rPr lang="en-US" dirty="0"/>
              <a:t>signal decays </a:t>
            </a:r>
            <a:r>
              <a:rPr lang="en-US" dirty="0" smtClean="0"/>
              <a:t>in the splenium of the corpus callosum.</a:t>
            </a:r>
            <a:endParaRPr lang="en-US" dirty="0"/>
          </a:p>
        </p:txBody>
      </p:sp>
    </p:spTree>
    <p:extLst>
      <p:ext uri="{BB962C8B-B14F-4D97-AF65-F5344CB8AC3E}">
        <p14:creationId xmlns:p14="http://schemas.microsoft.com/office/powerpoint/2010/main" val="213504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a:t>
            </a:r>
            <a:endParaRPr lang="en-US" dirty="0"/>
          </a:p>
        </p:txBody>
      </p:sp>
      <p:sp>
        <p:nvSpPr>
          <p:cNvPr id="3" name="Content Placeholder 2"/>
          <p:cNvSpPr>
            <a:spLocks noGrp="1"/>
          </p:cNvSpPr>
          <p:nvPr>
            <p:ph idx="1"/>
          </p:nvPr>
        </p:nvSpPr>
        <p:spPr>
          <a:xfrm>
            <a:off x="457200" y="1600199"/>
            <a:ext cx="8229600" cy="5043215"/>
          </a:xfrm>
        </p:spPr>
        <p:txBody>
          <a:bodyPr>
            <a:normAutofit/>
          </a:bodyPr>
          <a:lstStyle/>
          <a:p>
            <a:pPr>
              <a:spcBef>
                <a:spcPts val="1200"/>
              </a:spcBef>
            </a:pPr>
            <a:r>
              <a:rPr lang="en-US" dirty="0">
                <a:solidFill>
                  <a:srgbClr val="000000"/>
                </a:solidFill>
              </a:rPr>
              <a:t>The T</a:t>
            </a:r>
            <a:r>
              <a:rPr lang="en-US" baseline="-25000" dirty="0">
                <a:solidFill>
                  <a:srgbClr val="000000"/>
                </a:solidFill>
              </a:rPr>
              <a:t>2</a:t>
            </a:r>
            <a:r>
              <a:rPr lang="en-US" baseline="30000" dirty="0" smtClean="0">
                <a:solidFill>
                  <a:srgbClr val="000000"/>
                </a:solidFill>
              </a:rPr>
              <a:t>* </a:t>
            </a:r>
            <a:r>
              <a:rPr lang="en-US" dirty="0" smtClean="0">
                <a:solidFill>
                  <a:srgbClr val="000000"/>
                </a:solidFill>
              </a:rPr>
              <a:t>decay does show a deviation from mono-exponential decay in white matter</a:t>
            </a:r>
          </a:p>
          <a:p>
            <a:pPr>
              <a:spcBef>
                <a:spcPts val="1200"/>
              </a:spcBef>
            </a:pPr>
            <a:r>
              <a:rPr lang="en-US" dirty="0" smtClean="0">
                <a:solidFill>
                  <a:srgbClr val="000000"/>
                </a:solidFill>
              </a:rPr>
              <a:t>At higher field strength the short component decays faster and has a better separation from the main signal</a:t>
            </a:r>
          </a:p>
          <a:p>
            <a:pPr>
              <a:spcBef>
                <a:spcPts val="1200"/>
              </a:spcBef>
            </a:pPr>
            <a:r>
              <a:rPr lang="en-US" dirty="0" smtClean="0">
                <a:solidFill>
                  <a:srgbClr val="000000"/>
                </a:solidFill>
              </a:rPr>
              <a:t>The short component amplitude appears heterogeneous within the white matter, and is likely dependent on the orientation of the fiber bundles with respect to the main magnetic field</a:t>
            </a:r>
          </a:p>
          <a:p>
            <a:pPr>
              <a:spcBef>
                <a:spcPts val="1200"/>
              </a:spcBef>
            </a:pPr>
            <a:r>
              <a:rPr lang="en-US" dirty="0" smtClean="0">
                <a:solidFill>
                  <a:srgbClr val="000000"/>
                </a:solidFill>
              </a:rPr>
              <a:t>A multi-component model, which includes a frequency offset for the smaller components, describes the data better than the previous models without a frequency offset</a:t>
            </a:r>
          </a:p>
        </p:txBody>
      </p:sp>
    </p:spTree>
    <p:extLst>
      <p:ext uri="{BB962C8B-B14F-4D97-AF65-F5344CB8AC3E}">
        <p14:creationId xmlns:p14="http://schemas.microsoft.com/office/powerpoint/2010/main" val="268269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II</a:t>
            </a:r>
            <a:endParaRPr lang="en-US" dirty="0"/>
          </a:p>
        </p:txBody>
      </p:sp>
      <p:sp>
        <p:nvSpPr>
          <p:cNvPr id="3" name="Content Placeholder 2"/>
          <p:cNvSpPr>
            <a:spLocks noGrp="1"/>
          </p:cNvSpPr>
          <p:nvPr>
            <p:ph idx="1"/>
          </p:nvPr>
        </p:nvSpPr>
        <p:spPr>
          <a:xfrm>
            <a:off x="457200" y="1600200"/>
            <a:ext cx="8229600" cy="4570965"/>
          </a:xfrm>
        </p:spPr>
        <p:txBody>
          <a:bodyPr>
            <a:normAutofit lnSpcReduction="10000"/>
          </a:bodyPr>
          <a:lstStyle/>
          <a:p>
            <a:pPr>
              <a:spcBef>
                <a:spcPts val="1200"/>
              </a:spcBef>
            </a:pPr>
            <a:r>
              <a:rPr lang="en-US" dirty="0">
                <a:solidFill>
                  <a:srgbClr val="000000"/>
                </a:solidFill>
              </a:rPr>
              <a:t>The observed third </a:t>
            </a:r>
            <a:r>
              <a:rPr lang="en-US" dirty="0" smtClean="0">
                <a:solidFill>
                  <a:srgbClr val="000000"/>
                </a:solidFill>
              </a:rPr>
              <a:t>(long T</a:t>
            </a:r>
            <a:r>
              <a:rPr lang="en-US" baseline="-25000" dirty="0" smtClean="0">
                <a:solidFill>
                  <a:srgbClr val="000000"/>
                </a:solidFill>
              </a:rPr>
              <a:t>2</a:t>
            </a:r>
            <a:r>
              <a:rPr lang="en-US" dirty="0" smtClean="0">
                <a:solidFill>
                  <a:srgbClr val="000000"/>
                </a:solidFill>
              </a:rPr>
              <a:t>*) component may be </a:t>
            </a:r>
            <a:r>
              <a:rPr lang="en-US" dirty="0">
                <a:solidFill>
                  <a:srgbClr val="000000"/>
                </a:solidFill>
              </a:rPr>
              <a:t>due to CSF or other ‘free’ water, or alternatively could stem from non-exponential decay due to macroscopic susceptibility effects, which could induce a </a:t>
            </a:r>
            <a:r>
              <a:rPr lang="en-US" dirty="0" err="1">
                <a:solidFill>
                  <a:srgbClr val="000000"/>
                </a:solidFill>
              </a:rPr>
              <a:t>sinc</a:t>
            </a:r>
            <a:r>
              <a:rPr lang="en-US" dirty="0">
                <a:solidFill>
                  <a:srgbClr val="000000"/>
                </a:solidFill>
              </a:rPr>
              <a:t>-type decay resulting in a deviation from exponential shape for the later </a:t>
            </a:r>
            <a:r>
              <a:rPr lang="en-US" dirty="0" smtClean="0">
                <a:solidFill>
                  <a:srgbClr val="000000"/>
                </a:solidFill>
              </a:rPr>
              <a:t>TEs</a:t>
            </a:r>
            <a:r>
              <a:rPr lang="en-US" dirty="0">
                <a:solidFill>
                  <a:srgbClr val="000000"/>
                </a:solidFill>
              </a:rPr>
              <a:t>. </a:t>
            </a:r>
          </a:p>
          <a:p>
            <a:pPr>
              <a:spcBef>
                <a:spcPts val="1200"/>
              </a:spcBef>
            </a:pPr>
            <a:r>
              <a:rPr lang="en-US" dirty="0" smtClean="0">
                <a:solidFill>
                  <a:srgbClr val="000000"/>
                </a:solidFill>
              </a:rPr>
              <a:t>Difference with an earlier report {4}, which shows a stronger and more homogeneous effect for the short component in the T</a:t>
            </a:r>
            <a:r>
              <a:rPr lang="en-US" baseline="-25000" dirty="0" smtClean="0">
                <a:solidFill>
                  <a:srgbClr val="000000"/>
                </a:solidFill>
              </a:rPr>
              <a:t>2</a:t>
            </a:r>
            <a:r>
              <a:rPr lang="en-US" baseline="30000" dirty="0">
                <a:solidFill>
                  <a:srgbClr val="000000"/>
                </a:solidFill>
              </a:rPr>
              <a:t>*</a:t>
            </a:r>
            <a:r>
              <a:rPr lang="en-US" dirty="0">
                <a:solidFill>
                  <a:srgbClr val="000000"/>
                </a:solidFill>
              </a:rPr>
              <a:t> </a:t>
            </a:r>
            <a:r>
              <a:rPr lang="en-US" dirty="0" smtClean="0">
                <a:solidFill>
                  <a:srgbClr val="000000"/>
                </a:solidFill>
              </a:rPr>
              <a:t>decay, may be due to the applied processing </a:t>
            </a:r>
            <a:r>
              <a:rPr lang="en-US" dirty="0" smtClean="0">
                <a:solidFill>
                  <a:srgbClr val="000000"/>
                </a:solidFill>
              </a:rPr>
              <a:t>in that report (</a:t>
            </a:r>
            <a:r>
              <a:rPr lang="en-US" dirty="0" smtClean="0">
                <a:solidFill>
                  <a:srgbClr val="000000"/>
                </a:solidFill>
              </a:rPr>
              <a:t>anisotropic diffusion filtering on the data before fitting and voxel by voxel fitting of a three component model)</a:t>
            </a:r>
            <a:r>
              <a:rPr lang="en-US" dirty="0" smtClean="0">
                <a:solidFill>
                  <a:srgbClr val="000000"/>
                </a:solidFill>
              </a:rPr>
              <a:t>.</a:t>
            </a:r>
          </a:p>
          <a:p>
            <a:pPr>
              <a:spcBef>
                <a:spcPts val="1200"/>
              </a:spcBef>
            </a:pPr>
            <a:r>
              <a:rPr lang="en-US" dirty="0" smtClean="0">
                <a:solidFill>
                  <a:srgbClr val="000000"/>
                </a:solidFill>
              </a:rPr>
              <a:t>For more details and discussion, see {6}.</a:t>
            </a:r>
            <a:r>
              <a:rPr lang="en-US" dirty="0" smtClean="0">
                <a:solidFill>
                  <a:srgbClr val="000000"/>
                </a:solidFill>
              </a:rPr>
              <a:t> </a:t>
            </a:r>
            <a:endParaRPr lang="en-US" dirty="0" smtClean="0">
              <a:solidFill>
                <a:srgbClr val="000000"/>
              </a:solidFill>
            </a:endParaRPr>
          </a:p>
        </p:txBody>
      </p:sp>
      <p:sp>
        <p:nvSpPr>
          <p:cNvPr id="4" name="TextBox 3"/>
          <p:cNvSpPr txBox="1"/>
          <p:nvPr/>
        </p:nvSpPr>
        <p:spPr>
          <a:xfrm>
            <a:off x="457200" y="6149474"/>
            <a:ext cx="6763390" cy="276999"/>
          </a:xfrm>
          <a:prstGeom prst="rect">
            <a:avLst/>
          </a:prstGeom>
          <a:noFill/>
        </p:spPr>
        <p:txBody>
          <a:bodyPr wrap="none" rtlCol="0">
            <a:spAutoFit/>
          </a:bodyPr>
          <a:lstStyle/>
          <a:p>
            <a:r>
              <a:rPr lang="en-US" sz="1200" dirty="0"/>
              <a:t>4</a:t>
            </a:r>
            <a:r>
              <a:rPr lang="en-US" sz="1200" dirty="0" smtClean="0"/>
              <a:t>) </a:t>
            </a:r>
            <a:r>
              <a:rPr lang="en-US" sz="1200" dirty="0"/>
              <a:t>Hwang D, Kim DH, Du </a:t>
            </a:r>
            <a:r>
              <a:rPr lang="en-US" sz="1200" dirty="0" smtClean="0"/>
              <a:t>YP. </a:t>
            </a:r>
            <a:r>
              <a:rPr lang="en-US" sz="1200" dirty="0" err="1"/>
              <a:t>Neuroimage</a:t>
            </a:r>
            <a:r>
              <a:rPr lang="en-US" sz="1200" dirty="0"/>
              <a:t> </a:t>
            </a:r>
            <a:r>
              <a:rPr lang="en-US" sz="1200" b="1" dirty="0" smtClean="0"/>
              <a:t>52</a:t>
            </a:r>
            <a:r>
              <a:rPr lang="en-US" sz="1200" dirty="0"/>
              <a:t>:</a:t>
            </a:r>
            <a:r>
              <a:rPr lang="en-US" sz="1200" dirty="0" smtClean="0"/>
              <a:t>198. </a:t>
            </a:r>
            <a:r>
              <a:rPr lang="en-US" sz="1200" dirty="0" smtClean="0"/>
              <a:t> 6) P van Gelderen et.al., MRM 2011, in press.</a:t>
            </a:r>
            <a:endParaRPr lang="en-US" sz="1200" dirty="0"/>
          </a:p>
        </p:txBody>
      </p:sp>
    </p:spTree>
    <p:extLst>
      <p:ext uri="{BB962C8B-B14F-4D97-AF65-F5344CB8AC3E}">
        <p14:creationId xmlns:p14="http://schemas.microsoft.com/office/powerpoint/2010/main" val="333244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spcBef>
                <a:spcPts val="1200"/>
              </a:spcBef>
            </a:pPr>
            <a:r>
              <a:rPr lang="en-US" dirty="0" smtClean="0"/>
              <a:t>Higher field T</a:t>
            </a:r>
            <a:r>
              <a:rPr lang="en-US" baseline="-25000" dirty="0" smtClean="0"/>
              <a:t>2</a:t>
            </a:r>
            <a:r>
              <a:rPr lang="en-US" baseline="30000" dirty="0"/>
              <a:t>* </a:t>
            </a:r>
            <a:r>
              <a:rPr lang="en-US" dirty="0"/>
              <a:t>decay </a:t>
            </a:r>
            <a:r>
              <a:rPr lang="en-US" dirty="0" smtClean="0"/>
              <a:t>can be used to detect a short component likely related to myelin water</a:t>
            </a:r>
          </a:p>
          <a:p>
            <a:pPr>
              <a:spcBef>
                <a:spcPts val="1200"/>
              </a:spcBef>
            </a:pPr>
            <a:r>
              <a:rPr lang="en-US" dirty="0" smtClean="0"/>
              <a:t>The observed contrast is heterogeneous and likely orientation dependent, which has to be taken into account when estimating relative myelin content in different brain areas  </a:t>
            </a:r>
            <a:endParaRPr lang="en-US" dirty="0"/>
          </a:p>
        </p:txBody>
      </p:sp>
    </p:spTree>
    <p:extLst>
      <p:ext uri="{BB962C8B-B14F-4D97-AF65-F5344CB8AC3E}">
        <p14:creationId xmlns:p14="http://schemas.microsoft.com/office/powerpoint/2010/main" val="245560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385858" cy="4068011"/>
          </a:xfrm>
        </p:spPr>
        <p:txBody>
          <a:bodyPr>
            <a:noAutofit/>
          </a:bodyPr>
          <a:lstStyle/>
          <a:p>
            <a:pPr>
              <a:spcBef>
                <a:spcPts val="0"/>
              </a:spcBef>
              <a:spcAft>
                <a:spcPts val="1200"/>
              </a:spcAft>
            </a:pPr>
            <a:r>
              <a:rPr lang="en-US" dirty="0" smtClean="0">
                <a:solidFill>
                  <a:srgbClr val="000000"/>
                </a:solidFill>
              </a:rPr>
              <a:t>Measuring myelin content in the brain is important for many neurological diseases, most notably Multiple Sclerosis</a:t>
            </a:r>
          </a:p>
          <a:p>
            <a:pPr>
              <a:spcBef>
                <a:spcPts val="0"/>
              </a:spcBef>
              <a:spcAft>
                <a:spcPts val="1200"/>
              </a:spcAft>
            </a:pPr>
            <a:r>
              <a:rPr lang="en-US" dirty="0" smtClean="0">
                <a:solidFill>
                  <a:srgbClr val="000000"/>
                </a:solidFill>
              </a:rPr>
              <a:t>Magnetization transfer {1} can be used as a measure for large molecules, e.g. proteins and fatty acids as found in myelin</a:t>
            </a:r>
          </a:p>
          <a:p>
            <a:pPr>
              <a:spcBef>
                <a:spcPts val="0"/>
              </a:spcBef>
              <a:spcAft>
                <a:spcPts val="1200"/>
              </a:spcAft>
            </a:pPr>
            <a:r>
              <a:rPr lang="en-US" dirty="0" smtClean="0">
                <a:solidFill>
                  <a:srgbClr val="000000"/>
                </a:solidFill>
              </a:rPr>
              <a:t>T</a:t>
            </a:r>
            <a:r>
              <a:rPr lang="en-US" baseline="-25000" dirty="0" smtClean="0">
                <a:solidFill>
                  <a:srgbClr val="000000"/>
                </a:solidFill>
              </a:rPr>
              <a:t>1</a:t>
            </a:r>
            <a:r>
              <a:rPr lang="en-US" dirty="0" smtClean="0">
                <a:solidFill>
                  <a:srgbClr val="000000"/>
                </a:solidFill>
              </a:rPr>
              <a:t> and T</a:t>
            </a:r>
            <a:r>
              <a:rPr lang="en-US" baseline="-25000" dirty="0" smtClean="0">
                <a:solidFill>
                  <a:srgbClr val="000000"/>
                </a:solidFill>
              </a:rPr>
              <a:t>2</a:t>
            </a:r>
            <a:r>
              <a:rPr lang="en-US" dirty="0" smtClean="0">
                <a:solidFill>
                  <a:srgbClr val="000000"/>
                </a:solidFill>
              </a:rPr>
              <a:t> contrast have been proposed {2,3} as measure of a myelin water </a:t>
            </a:r>
            <a:r>
              <a:rPr lang="en-US" dirty="0" err="1" smtClean="0">
                <a:solidFill>
                  <a:srgbClr val="000000"/>
                </a:solidFill>
              </a:rPr>
              <a:t>fractio</a:t>
            </a:r>
            <a:r>
              <a:rPr lang="en-US" dirty="0" smtClean="0">
                <a:solidFill>
                  <a:srgbClr val="000000"/>
                </a:solidFill>
              </a:rPr>
              <a:t> and thus as a more specific measure of myelin volume and condition</a:t>
            </a:r>
          </a:p>
          <a:p>
            <a:pPr>
              <a:spcBef>
                <a:spcPts val="0"/>
              </a:spcBef>
              <a:spcAft>
                <a:spcPts val="1200"/>
              </a:spcAft>
            </a:pPr>
            <a:r>
              <a:rPr lang="en-US" dirty="0" smtClean="0">
                <a:solidFill>
                  <a:srgbClr val="000000"/>
                </a:solidFill>
              </a:rPr>
              <a:t>The water between myelin layers is thought to have a faster relaxation and may be detectable as a separate component in the decay</a:t>
            </a:r>
            <a:endParaRPr lang="en-US" dirty="0">
              <a:solidFill>
                <a:srgbClr val="000000"/>
              </a:solidFill>
            </a:endParaRPr>
          </a:p>
        </p:txBody>
      </p:sp>
      <p:sp>
        <p:nvSpPr>
          <p:cNvPr id="4" name="TextBox 3"/>
          <p:cNvSpPr txBox="1"/>
          <p:nvPr/>
        </p:nvSpPr>
        <p:spPr>
          <a:xfrm>
            <a:off x="457200" y="6149474"/>
            <a:ext cx="6542626" cy="646331"/>
          </a:xfrm>
          <a:prstGeom prst="rect">
            <a:avLst/>
          </a:prstGeom>
          <a:noFill/>
        </p:spPr>
        <p:txBody>
          <a:bodyPr wrap="none" rtlCol="0">
            <a:spAutoFit/>
          </a:bodyPr>
          <a:lstStyle/>
          <a:p>
            <a:r>
              <a:rPr lang="en-US" sz="1200" dirty="0" smtClean="0"/>
              <a:t>1) Wolff, </a:t>
            </a:r>
            <a:r>
              <a:rPr lang="en-US" sz="1200" dirty="0" err="1" smtClean="0"/>
              <a:t>Balaban</a:t>
            </a:r>
            <a:r>
              <a:rPr lang="en-US" sz="1200" dirty="0" smtClean="0"/>
              <a:t>. MRM </a:t>
            </a:r>
            <a:r>
              <a:rPr lang="en-US" sz="1200" b="1" dirty="0" smtClean="0"/>
              <a:t>10</a:t>
            </a:r>
            <a:r>
              <a:rPr lang="en-US" sz="1200" dirty="0" smtClean="0"/>
              <a:t>:135. 2) </a:t>
            </a:r>
            <a:r>
              <a:rPr lang="en-US" sz="1200" dirty="0" err="1"/>
              <a:t>Deoni</a:t>
            </a:r>
            <a:r>
              <a:rPr lang="en-US" sz="1200" dirty="0"/>
              <a:t> </a:t>
            </a:r>
            <a:r>
              <a:rPr lang="en-US" sz="1200" dirty="0" smtClean="0"/>
              <a:t>et.al. MRM </a:t>
            </a:r>
            <a:r>
              <a:rPr lang="en-US" sz="1200" b="1" dirty="0" smtClean="0"/>
              <a:t>60</a:t>
            </a:r>
            <a:r>
              <a:rPr lang="en-US" sz="1200" dirty="0"/>
              <a:t>:</a:t>
            </a:r>
            <a:r>
              <a:rPr lang="en-US" sz="1200" dirty="0" smtClean="0"/>
              <a:t>1372. 3) </a:t>
            </a:r>
            <a:r>
              <a:rPr lang="en-US" sz="1200" dirty="0"/>
              <a:t>MacKay </a:t>
            </a:r>
            <a:r>
              <a:rPr lang="en-US" sz="1200" dirty="0" smtClean="0"/>
              <a:t>et.al. MRM </a:t>
            </a:r>
            <a:r>
              <a:rPr lang="en-US" sz="1200" b="1" dirty="0" smtClean="0"/>
              <a:t>31</a:t>
            </a:r>
            <a:r>
              <a:rPr lang="en-US" sz="1200" dirty="0"/>
              <a:t>:</a:t>
            </a:r>
            <a:r>
              <a:rPr lang="en-US" sz="1200" dirty="0" smtClean="0"/>
              <a:t>673.</a:t>
            </a:r>
            <a:endParaRPr lang="en-US" sz="1200" dirty="0"/>
          </a:p>
          <a:p>
            <a:endParaRPr lang="en-US" sz="1200" dirty="0"/>
          </a:p>
          <a:p>
            <a:endParaRPr lang="en-US" sz="1200" dirty="0"/>
          </a:p>
        </p:txBody>
      </p:sp>
    </p:spTree>
    <p:extLst>
      <p:ext uri="{BB962C8B-B14F-4D97-AF65-F5344CB8AC3E}">
        <p14:creationId xmlns:p14="http://schemas.microsoft.com/office/powerpoint/2010/main" val="38288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II: T</a:t>
            </a:r>
            <a:r>
              <a:rPr lang="en-US" baseline="-25000" dirty="0" smtClean="0"/>
              <a:t>2</a:t>
            </a:r>
            <a:r>
              <a:rPr lang="en-US" baseline="30000" dirty="0" smtClean="0"/>
              <a:t>*</a:t>
            </a:r>
            <a:r>
              <a:rPr lang="en-US" dirty="0" smtClean="0"/>
              <a:t> </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dirty="0" smtClean="0"/>
              <a:t>T</a:t>
            </a:r>
            <a:r>
              <a:rPr lang="en-US" baseline="-25000" dirty="0" smtClean="0"/>
              <a:t>2</a:t>
            </a:r>
            <a:r>
              <a:rPr lang="en-US" baseline="30000" dirty="0" smtClean="0"/>
              <a:t>*</a:t>
            </a:r>
            <a:r>
              <a:rPr lang="en-US" dirty="0" smtClean="0"/>
              <a:t> measurements have been proposed at 3T {4} for the </a:t>
            </a:r>
            <a:r>
              <a:rPr lang="en-US" dirty="0" smtClean="0">
                <a:solidFill>
                  <a:srgbClr val="000000"/>
                </a:solidFill>
              </a:rPr>
              <a:t>detection of myelin water</a:t>
            </a:r>
          </a:p>
          <a:p>
            <a:pPr>
              <a:spcBef>
                <a:spcPts val="0"/>
              </a:spcBef>
              <a:spcAft>
                <a:spcPts val="1200"/>
              </a:spcAft>
            </a:pPr>
            <a:r>
              <a:rPr lang="en-US" dirty="0" smtClean="0">
                <a:solidFill>
                  <a:srgbClr val="000000"/>
                </a:solidFill>
              </a:rPr>
              <a:t>Potential advantages: simple multi gradient echo acquisition, high SNR </a:t>
            </a:r>
          </a:p>
          <a:p>
            <a:pPr>
              <a:spcBef>
                <a:spcPts val="0"/>
              </a:spcBef>
              <a:spcAft>
                <a:spcPts val="1200"/>
              </a:spcAft>
            </a:pPr>
            <a:r>
              <a:rPr lang="en-US" dirty="0" smtClean="0">
                <a:solidFill>
                  <a:srgbClr val="000000"/>
                </a:solidFill>
              </a:rPr>
              <a:t>Higher field strength should increase SNR and potentially the separation of components, as the field inhomogeneity induced part of T</a:t>
            </a:r>
            <a:r>
              <a:rPr lang="en-US" baseline="-25000" dirty="0" smtClean="0">
                <a:solidFill>
                  <a:srgbClr val="000000"/>
                </a:solidFill>
              </a:rPr>
              <a:t>2</a:t>
            </a:r>
            <a:r>
              <a:rPr lang="en-US" baseline="30000" dirty="0">
                <a:solidFill>
                  <a:srgbClr val="000000"/>
                </a:solidFill>
              </a:rPr>
              <a:t>*</a:t>
            </a:r>
            <a:r>
              <a:rPr lang="en-US" dirty="0">
                <a:solidFill>
                  <a:srgbClr val="000000"/>
                </a:solidFill>
              </a:rPr>
              <a:t> </a:t>
            </a:r>
            <a:r>
              <a:rPr lang="en-US" dirty="0" smtClean="0">
                <a:solidFill>
                  <a:srgbClr val="000000"/>
                </a:solidFill>
              </a:rPr>
              <a:t>(sometime labeled T</a:t>
            </a:r>
            <a:r>
              <a:rPr lang="en-US" baseline="-25000" dirty="0" smtClean="0">
                <a:solidFill>
                  <a:srgbClr val="000000"/>
                </a:solidFill>
              </a:rPr>
              <a:t>2</a:t>
            </a:r>
            <a:r>
              <a:rPr lang="en-US" baseline="30000" dirty="0" smtClean="0">
                <a:solidFill>
                  <a:srgbClr val="000000"/>
                </a:solidFill>
              </a:rPr>
              <a:t>’</a:t>
            </a:r>
            <a:r>
              <a:rPr lang="en-US" dirty="0" smtClean="0">
                <a:solidFill>
                  <a:srgbClr val="000000"/>
                </a:solidFill>
              </a:rPr>
              <a:t>) results in a faster with higher </a:t>
            </a:r>
            <a:r>
              <a:rPr lang="en-US" dirty="0" smtClean="0"/>
              <a:t>field strength</a:t>
            </a:r>
            <a:endParaRPr lang="en-US" dirty="0"/>
          </a:p>
        </p:txBody>
      </p:sp>
      <p:sp>
        <p:nvSpPr>
          <p:cNvPr id="4" name="TextBox 3"/>
          <p:cNvSpPr txBox="1"/>
          <p:nvPr/>
        </p:nvSpPr>
        <p:spPr>
          <a:xfrm>
            <a:off x="457200" y="6149474"/>
            <a:ext cx="3737171" cy="276999"/>
          </a:xfrm>
          <a:prstGeom prst="rect">
            <a:avLst/>
          </a:prstGeom>
          <a:noFill/>
        </p:spPr>
        <p:txBody>
          <a:bodyPr wrap="none" rtlCol="0">
            <a:spAutoFit/>
          </a:bodyPr>
          <a:lstStyle/>
          <a:p>
            <a:r>
              <a:rPr lang="en-US" sz="1200" dirty="0"/>
              <a:t>4</a:t>
            </a:r>
            <a:r>
              <a:rPr lang="en-US" sz="1200" dirty="0" smtClean="0"/>
              <a:t>) </a:t>
            </a:r>
            <a:r>
              <a:rPr lang="en-US" sz="1200" dirty="0"/>
              <a:t>Hwang D, Kim DH, Du </a:t>
            </a:r>
            <a:r>
              <a:rPr lang="en-US" sz="1200" dirty="0" smtClean="0"/>
              <a:t>YP. </a:t>
            </a:r>
            <a:r>
              <a:rPr lang="en-US" sz="1200" dirty="0" err="1"/>
              <a:t>Neuroimage</a:t>
            </a:r>
            <a:r>
              <a:rPr lang="en-US" sz="1200" dirty="0"/>
              <a:t> </a:t>
            </a:r>
            <a:r>
              <a:rPr lang="en-US" sz="1200" b="1" dirty="0" smtClean="0"/>
              <a:t>52</a:t>
            </a:r>
            <a:r>
              <a:rPr lang="en-US" sz="1200" dirty="0"/>
              <a:t>:</a:t>
            </a:r>
            <a:r>
              <a:rPr lang="en-US" sz="1200" dirty="0" smtClean="0"/>
              <a:t>198. </a:t>
            </a:r>
            <a:endParaRPr lang="en-US" sz="1200" dirty="0"/>
          </a:p>
        </p:txBody>
      </p:sp>
    </p:spTree>
    <p:extLst>
      <p:ext uri="{BB962C8B-B14F-4D97-AF65-F5344CB8AC3E}">
        <p14:creationId xmlns:p14="http://schemas.microsoft.com/office/powerpoint/2010/main" val="266014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dirty="0" smtClean="0"/>
              <a:t>Explore the potential of myelin water detection using the </a:t>
            </a:r>
            <a:r>
              <a:rPr lang="en-US" dirty="0"/>
              <a:t>T</a:t>
            </a:r>
            <a:r>
              <a:rPr lang="en-US" baseline="-25000" dirty="0"/>
              <a:t>2</a:t>
            </a:r>
            <a:r>
              <a:rPr lang="en-US" baseline="30000" dirty="0"/>
              <a:t>*</a:t>
            </a:r>
            <a:r>
              <a:rPr lang="en-US" dirty="0"/>
              <a:t> </a:t>
            </a:r>
            <a:r>
              <a:rPr lang="en-US" dirty="0" smtClean="0"/>
              <a:t>decay at 7T</a:t>
            </a:r>
          </a:p>
          <a:p>
            <a:pPr>
              <a:spcBef>
                <a:spcPts val="0"/>
              </a:spcBef>
              <a:spcAft>
                <a:spcPts val="1200"/>
              </a:spcAft>
            </a:pPr>
            <a:endParaRPr lang="en-US" dirty="0"/>
          </a:p>
          <a:p>
            <a:pPr marL="0" indent="0">
              <a:spcBef>
                <a:spcPts val="0"/>
              </a:spcBef>
              <a:spcAft>
                <a:spcPts val="1200"/>
              </a:spcAft>
              <a:buNone/>
            </a:pPr>
            <a:r>
              <a:rPr lang="en-US" sz="3600" dirty="0" smtClean="0"/>
              <a:t>Method:</a:t>
            </a:r>
          </a:p>
          <a:p>
            <a:pPr>
              <a:lnSpc>
                <a:spcPts val="2880"/>
              </a:lnSpc>
              <a:spcBef>
                <a:spcPts val="0"/>
              </a:spcBef>
              <a:spcAft>
                <a:spcPts val="1200"/>
              </a:spcAft>
            </a:pPr>
            <a:r>
              <a:rPr lang="en-US" dirty="0" smtClean="0"/>
              <a:t>Analyze multi gradient echo signal decay at 7T in human brain for the presence of a short (fast decaying) component that can be separated from the main component in the T</a:t>
            </a:r>
            <a:r>
              <a:rPr lang="en-US" baseline="-25000" dirty="0" smtClean="0"/>
              <a:t>2</a:t>
            </a:r>
            <a:r>
              <a:rPr lang="en-US" baseline="30000" dirty="0"/>
              <a:t>*</a:t>
            </a:r>
            <a:r>
              <a:rPr lang="en-US" dirty="0"/>
              <a:t> </a:t>
            </a:r>
            <a:r>
              <a:rPr lang="en-US" dirty="0" smtClean="0"/>
              <a:t>decay</a:t>
            </a:r>
            <a:endParaRPr lang="en-US" sz="3600" dirty="0" smtClean="0"/>
          </a:p>
          <a:p>
            <a:pPr marL="0" indent="0">
              <a:spcBef>
                <a:spcPts val="0"/>
              </a:spcBef>
              <a:spcAft>
                <a:spcPts val="1200"/>
              </a:spcAft>
              <a:buNone/>
            </a:pPr>
            <a:endParaRPr lang="en-US" sz="3600" dirty="0" smtClean="0"/>
          </a:p>
          <a:p>
            <a:pPr marL="0" indent="0">
              <a:spcBef>
                <a:spcPts val="0"/>
              </a:spcBef>
              <a:spcAft>
                <a:spcPts val="1200"/>
              </a:spcAft>
              <a:buNone/>
            </a:pPr>
            <a:endParaRPr lang="en-US" sz="3600" dirty="0" smtClean="0"/>
          </a:p>
          <a:p>
            <a:pPr>
              <a:spcBef>
                <a:spcPts val="0"/>
              </a:spcBef>
              <a:spcAft>
                <a:spcPts val="1200"/>
              </a:spcAft>
            </a:pPr>
            <a:endParaRPr lang="en-US" sz="3600" dirty="0"/>
          </a:p>
        </p:txBody>
      </p:sp>
    </p:spTree>
    <p:extLst>
      <p:ext uri="{BB962C8B-B14F-4D97-AF65-F5344CB8AC3E}">
        <p14:creationId xmlns:p14="http://schemas.microsoft.com/office/powerpoint/2010/main" val="28974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pPr>
              <a:spcBef>
                <a:spcPts val="0"/>
              </a:spcBef>
              <a:spcAft>
                <a:spcPts val="1200"/>
              </a:spcAft>
            </a:pPr>
            <a:r>
              <a:rPr lang="en-US" dirty="0" smtClean="0"/>
              <a:t>Equipment: GE 3T and 7T with Nova Medical 32 channel receive array</a:t>
            </a:r>
          </a:p>
          <a:p>
            <a:pPr>
              <a:spcBef>
                <a:spcPts val="0"/>
              </a:spcBef>
              <a:spcAft>
                <a:spcPts val="1200"/>
              </a:spcAft>
              <a:buFont typeface="Arial"/>
              <a:buChar char="•"/>
            </a:pPr>
            <a:r>
              <a:rPr lang="en-US" dirty="0" smtClean="0"/>
              <a:t> Subjects:</a:t>
            </a:r>
            <a:br>
              <a:rPr lang="en-US" dirty="0" smtClean="0"/>
            </a:br>
            <a:r>
              <a:rPr lang="en-US" dirty="0" smtClean="0"/>
              <a:t>7T: </a:t>
            </a:r>
            <a:r>
              <a:rPr lang="en-US" dirty="0"/>
              <a:t>3 female, 4 male, ages 33-54, average age </a:t>
            </a:r>
            <a:r>
              <a:rPr lang="en-US" dirty="0" smtClean="0"/>
              <a:t>41, one scanned twice</a:t>
            </a:r>
            <a:br>
              <a:rPr lang="en-US" dirty="0" smtClean="0"/>
            </a:br>
            <a:r>
              <a:rPr lang="en-US" dirty="0" smtClean="0"/>
              <a:t>3T: 1 </a:t>
            </a:r>
            <a:r>
              <a:rPr lang="en-US" dirty="0"/>
              <a:t>female, </a:t>
            </a:r>
            <a:r>
              <a:rPr lang="en-US" dirty="0" smtClean="0"/>
              <a:t>3 male, ages </a:t>
            </a:r>
            <a:r>
              <a:rPr lang="en-US" dirty="0"/>
              <a:t>24-45, average 36 </a:t>
            </a:r>
            <a:r>
              <a:rPr lang="en-US" dirty="0" smtClean="0"/>
              <a:t>years, 3 out of 4 participated in 7T study as well </a:t>
            </a:r>
          </a:p>
          <a:p>
            <a:pPr>
              <a:spcBef>
                <a:spcPts val="0"/>
              </a:spcBef>
              <a:spcAft>
                <a:spcPts val="1200"/>
              </a:spcAft>
            </a:pPr>
            <a:r>
              <a:rPr lang="en-US" dirty="0" smtClean="0"/>
              <a:t>Sequence: </a:t>
            </a:r>
            <a:r>
              <a:rPr lang="en-US" dirty="0" err="1" smtClean="0">
                <a:solidFill>
                  <a:srgbClr val="000000"/>
                </a:solidFill>
              </a:rPr>
              <a:t>monopolar</a:t>
            </a:r>
            <a:r>
              <a:rPr lang="en-US" dirty="0" smtClean="0">
                <a:solidFill>
                  <a:srgbClr val="000000"/>
                </a:solidFill>
              </a:rPr>
              <a:t> multi gradient echo, 256x96 resolution, 240x180mm</a:t>
            </a:r>
            <a:r>
              <a:rPr lang="en-US" baseline="30000" dirty="0" smtClean="0">
                <a:solidFill>
                  <a:srgbClr val="000000"/>
                </a:solidFill>
              </a:rPr>
              <a:t>2</a:t>
            </a:r>
            <a:r>
              <a:rPr lang="en-US" dirty="0" smtClean="0">
                <a:solidFill>
                  <a:srgbClr val="000000"/>
                </a:solidFill>
              </a:rPr>
              <a:t> FOV, 30° flip angle, TR 70ms, 1 axial slice, 50 averages</a:t>
            </a:r>
            <a:r>
              <a:rPr lang="en-US" dirty="0" smtClean="0"/>
              <a:t>, 18 echoes, TE from 2.7ms to 45ms (2.35ms spacing)</a:t>
            </a:r>
            <a:endParaRPr lang="en-US" dirty="0"/>
          </a:p>
        </p:txBody>
      </p:sp>
    </p:spTree>
    <p:extLst>
      <p:ext uri="{BB962C8B-B14F-4D97-AF65-F5344CB8AC3E}">
        <p14:creationId xmlns:p14="http://schemas.microsoft.com/office/powerpoint/2010/main" val="245360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I</a:t>
            </a:r>
          </a:p>
        </p:txBody>
      </p:sp>
      <p:sp>
        <p:nvSpPr>
          <p:cNvPr id="7" name="TextBox 6"/>
          <p:cNvSpPr txBox="1"/>
          <p:nvPr/>
        </p:nvSpPr>
        <p:spPr>
          <a:xfrm>
            <a:off x="164145" y="6287350"/>
            <a:ext cx="9084731" cy="369332"/>
          </a:xfrm>
          <a:prstGeom prst="rect">
            <a:avLst/>
          </a:prstGeom>
          <a:noFill/>
        </p:spPr>
        <p:txBody>
          <a:bodyPr wrap="none" rtlCol="0">
            <a:spAutoFit/>
          </a:bodyPr>
          <a:lstStyle/>
          <a:p>
            <a:r>
              <a:rPr lang="en-US" dirty="0">
                <a:solidFill>
                  <a:srgbClr val="000000"/>
                </a:solidFill>
              </a:rPr>
              <a:t>Example of </a:t>
            </a:r>
            <a:r>
              <a:rPr lang="en-US" dirty="0" smtClean="0">
                <a:solidFill>
                  <a:srgbClr val="000000"/>
                </a:solidFill>
              </a:rPr>
              <a:t>T2* decay, showing every other echo, TE (in ms) is indicated in the images.</a:t>
            </a:r>
            <a:endParaRPr lang="en-US" dirty="0">
              <a:solidFill>
                <a:srgbClr val="000000"/>
              </a:solidFill>
            </a:endParaRPr>
          </a:p>
        </p:txBody>
      </p:sp>
      <p:pic>
        <p:nvPicPr>
          <p:cNvPr id="9" name="Picture 8" descr="fig1_eposter.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45" y="1425177"/>
            <a:ext cx="8686800" cy="4677507"/>
          </a:xfrm>
          <a:prstGeom prst="rect">
            <a:avLst/>
          </a:prstGeom>
        </p:spPr>
      </p:pic>
    </p:spTree>
    <p:extLst>
      <p:ext uri="{BB962C8B-B14F-4D97-AF65-F5344CB8AC3E}">
        <p14:creationId xmlns:p14="http://schemas.microsoft.com/office/powerpoint/2010/main" val="152349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II</a:t>
            </a:r>
            <a:endParaRPr lang="en-US" dirty="0"/>
          </a:p>
        </p:txBody>
      </p:sp>
      <p:sp>
        <p:nvSpPr>
          <p:cNvPr id="7" name="TextBox 6"/>
          <p:cNvSpPr txBox="1"/>
          <p:nvPr/>
        </p:nvSpPr>
        <p:spPr>
          <a:xfrm>
            <a:off x="457200" y="5992238"/>
            <a:ext cx="8229600" cy="646331"/>
          </a:xfrm>
          <a:prstGeom prst="rect">
            <a:avLst/>
          </a:prstGeom>
          <a:noFill/>
        </p:spPr>
        <p:txBody>
          <a:bodyPr wrap="square" rtlCol="0">
            <a:spAutoFit/>
          </a:bodyPr>
          <a:lstStyle/>
          <a:p>
            <a:r>
              <a:rPr lang="en-US" dirty="0" smtClean="0"/>
              <a:t>Residue after mono-exponential fit, </a:t>
            </a:r>
            <a:r>
              <a:rPr lang="en-US" dirty="0" smtClean="0">
                <a:solidFill>
                  <a:srgbClr val="000000"/>
                </a:solidFill>
              </a:rPr>
              <a:t>scaled to +/- 6% of baseline. Note the changes in contrast, especially in the first echo when compared to later echoes.</a:t>
            </a:r>
            <a:endParaRPr lang="en-US" dirty="0">
              <a:solidFill>
                <a:srgbClr val="000000"/>
              </a:solidFill>
            </a:endParaRPr>
          </a:p>
        </p:txBody>
      </p:sp>
      <p:pic>
        <p:nvPicPr>
          <p:cNvPr id="5" name="Content Placeholder 4" descr="fig2_eposter.tif"/>
          <p:cNvPicPr>
            <a:picLocks noGrp="1" noChangeAspect="1"/>
          </p:cNvPicPr>
          <p:nvPr>
            <p:ph idx="1"/>
          </p:nvPr>
        </p:nvPicPr>
        <p:blipFill>
          <a:blip r:embed="rId2">
            <a:extLst>
              <a:ext uri="{28A0092B-C50C-407E-A947-70E740481C1C}">
                <a14:useLocalDpi xmlns:a14="http://schemas.microsoft.com/office/drawing/2010/main" val="0"/>
              </a:ext>
            </a:extLst>
          </a:blip>
          <a:srcRect t="-5026" b="-5026"/>
          <a:stretch>
            <a:fillRect/>
          </a:stretch>
        </p:blipFill>
        <p:spPr>
          <a:xfrm>
            <a:off x="233920" y="1083800"/>
            <a:ext cx="8669357" cy="5137397"/>
          </a:xfrm>
        </p:spPr>
      </p:pic>
    </p:spTree>
    <p:extLst>
      <p:ext uri="{BB962C8B-B14F-4D97-AF65-F5344CB8AC3E}">
        <p14:creationId xmlns:p14="http://schemas.microsoft.com/office/powerpoint/2010/main" val="128897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III</a:t>
            </a:r>
            <a:endParaRPr lang="en-US" dirty="0"/>
          </a:p>
        </p:txBody>
      </p:sp>
      <p:sp>
        <p:nvSpPr>
          <p:cNvPr id="7" name="TextBox 6"/>
          <p:cNvSpPr txBox="1"/>
          <p:nvPr/>
        </p:nvSpPr>
        <p:spPr>
          <a:xfrm>
            <a:off x="454612" y="4423259"/>
            <a:ext cx="8229600" cy="2108270"/>
          </a:xfrm>
          <a:prstGeom prst="rect">
            <a:avLst/>
          </a:prstGeom>
          <a:noFill/>
        </p:spPr>
        <p:txBody>
          <a:bodyPr wrap="square" rtlCol="0">
            <a:spAutoFit/>
          </a:bodyPr>
          <a:lstStyle/>
          <a:p>
            <a:pPr>
              <a:spcBef>
                <a:spcPts val="600"/>
              </a:spcBef>
            </a:pPr>
            <a:r>
              <a:rPr lang="en-US" dirty="0" smtClean="0"/>
              <a:t>Left: signal decay in the (splenium</a:t>
            </a:r>
            <a:r>
              <a:rPr lang="en-US" dirty="0"/>
              <a:t> </a:t>
            </a:r>
            <a:r>
              <a:rPr lang="en-US" dirty="0" smtClean="0"/>
              <a:t>of the) corpus callosum, with mono-exponential fit (excluding the first two echoes). </a:t>
            </a:r>
            <a:endParaRPr lang="en-US" dirty="0"/>
          </a:p>
          <a:p>
            <a:pPr>
              <a:spcBef>
                <a:spcPts val="600"/>
              </a:spcBef>
            </a:pPr>
            <a:r>
              <a:rPr lang="en-US" dirty="0" smtClean="0"/>
              <a:t>Right: the relative difference between the data and the mono-exponential fit in the </a:t>
            </a:r>
            <a:r>
              <a:rPr lang="en-US" dirty="0" smtClean="0"/>
              <a:t>splenium of the corpus </a:t>
            </a:r>
            <a:r>
              <a:rPr lang="en-US" dirty="0" smtClean="0"/>
              <a:t>callosum (black), posterior white matter (blue) and posterior internal capsule (green), showing the deviation at both short and long TE and illustrating the orientation effect (the corpus callosum is perpendicular to the field, the internal capsule parallel, the posterior white matter is mixed). </a:t>
            </a:r>
            <a:endParaRPr lang="en-US" dirty="0"/>
          </a:p>
        </p:txBody>
      </p:sp>
      <p:pic>
        <p:nvPicPr>
          <p:cNvPr id="10" name="Content Placeholder 9" descr="fig3a_eposter.eps"/>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34" t="2885" r="-20788" b="47979"/>
          <a:stretch/>
        </p:blipFill>
        <p:spPr>
          <a:xfrm>
            <a:off x="194907" y="1320001"/>
            <a:ext cx="5566927" cy="3369866"/>
          </a:xfrm>
        </p:spPr>
      </p:pic>
      <p:pic>
        <p:nvPicPr>
          <p:cNvPr id="3" name="Picture 2" descr="fig3b_eposter.eps"/>
          <p:cNvPicPr>
            <a:picLocks noChangeAspect="1"/>
          </p:cNvPicPr>
          <p:nvPr/>
        </p:nvPicPr>
        <p:blipFill rotWithShape="1">
          <a:blip r:embed="rId3">
            <a:extLst>
              <a:ext uri="{28A0092B-C50C-407E-A947-70E740481C1C}">
                <a14:useLocalDpi xmlns:a14="http://schemas.microsoft.com/office/drawing/2010/main" val="0"/>
              </a:ext>
            </a:extLst>
          </a:blip>
          <a:srcRect t="50267"/>
          <a:stretch/>
        </p:blipFill>
        <p:spPr>
          <a:xfrm>
            <a:off x="4462978" y="1172367"/>
            <a:ext cx="4568638" cy="3410682"/>
          </a:xfrm>
          <a:prstGeom prst="rect">
            <a:avLst/>
          </a:prstGeom>
        </p:spPr>
      </p:pic>
    </p:spTree>
    <p:extLst>
      <p:ext uri="{BB962C8B-B14F-4D97-AF65-F5344CB8AC3E}">
        <p14:creationId xmlns:p14="http://schemas.microsoft.com/office/powerpoint/2010/main" val="5455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IV</a:t>
            </a:r>
            <a:endParaRPr lang="en-US" dirty="0"/>
          </a:p>
        </p:txBody>
      </p:sp>
      <p:pic>
        <p:nvPicPr>
          <p:cNvPr id="4" name="Content Placeholder 3" descr="fig_3t_res_w7.eps"/>
          <p:cNvPicPr>
            <a:picLocks noGrp="1" noChangeAspect="1"/>
          </p:cNvPicPr>
          <p:nvPr>
            <p:ph idx="1"/>
          </p:nvPr>
        </p:nvPicPr>
        <p:blipFill>
          <a:blip r:embed="rId2" cstate="print">
            <a:extLst>
              <a:ext uri="{28A0092B-C50C-407E-A947-70E740481C1C}">
                <a14:useLocalDpi xmlns:a14="http://schemas.microsoft.com/office/drawing/2010/main" val="0"/>
              </a:ext>
            </a:extLst>
          </a:blip>
          <a:srcRect l="-17317" r="-17317"/>
          <a:stretch>
            <a:fillRect/>
          </a:stretch>
        </p:blipFill>
        <p:spPr>
          <a:xfrm>
            <a:off x="1695834" y="252407"/>
            <a:ext cx="7158426" cy="3990622"/>
          </a:xfrm>
        </p:spPr>
      </p:pic>
      <p:sp>
        <p:nvSpPr>
          <p:cNvPr id="6" name="TextBox 5"/>
          <p:cNvSpPr txBox="1"/>
          <p:nvPr/>
        </p:nvSpPr>
        <p:spPr>
          <a:xfrm>
            <a:off x="457200" y="4002462"/>
            <a:ext cx="8229600" cy="2585323"/>
          </a:xfrm>
          <a:prstGeom prst="rect">
            <a:avLst/>
          </a:prstGeom>
          <a:noFill/>
        </p:spPr>
        <p:txBody>
          <a:bodyPr wrap="square" rtlCol="0">
            <a:spAutoFit/>
          </a:bodyPr>
          <a:lstStyle/>
          <a:p>
            <a:r>
              <a:rPr lang="en-US" dirty="0" smtClean="0"/>
              <a:t>Comparison of the residue after mono-exponential fitting of the decay for 7T and 3T for a corpus callosum ROI. The short component in the 3T data appears slower than the 7T version and of somewhat reduced amplitude. Both effects are likely a consequence of the field dependence of the T2* decay. The decay rate of the short component scales with field strength. The decay rate of main component (which dominates the signal and fitting) </a:t>
            </a:r>
            <a:r>
              <a:rPr lang="en-US" dirty="0" smtClean="0"/>
              <a:t>is </a:t>
            </a:r>
            <a:r>
              <a:rPr lang="en-US" dirty="0" smtClean="0"/>
              <a:t>limited by the (field independent) T2 decay, which means the separation between the short and main T2* is smaller at 3T. The smaller separation may have reduced the amplitude of </a:t>
            </a:r>
            <a:r>
              <a:rPr lang="en-US" dirty="0" smtClean="0"/>
              <a:t>the </a:t>
            </a:r>
            <a:r>
              <a:rPr lang="en-US" dirty="0" smtClean="0"/>
              <a:t>short component apparent in the residue.</a:t>
            </a:r>
            <a:endParaRPr lang="en-US" dirty="0"/>
          </a:p>
        </p:txBody>
      </p:sp>
    </p:spTree>
    <p:extLst>
      <p:ext uri="{BB962C8B-B14F-4D97-AF65-F5344CB8AC3E}">
        <p14:creationId xmlns:p14="http://schemas.microsoft.com/office/powerpoint/2010/main" val="3597402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1792</TotalTime>
  <Words>1186</Words>
  <Application>Microsoft Macintosh PowerPoint</Application>
  <PresentationFormat>On-screen Show (4:3)</PresentationFormat>
  <Paragraphs>57</Paragraphs>
  <Slides>15</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15</vt:i4>
      </vt:variant>
    </vt:vector>
  </HeadingPairs>
  <TitlesOfParts>
    <vt:vector size="18" baseType="lpstr">
      <vt:lpstr>Clarity</vt:lpstr>
      <vt:lpstr>gelderen:Desktop:wmdecay_Table1.doc!OLE_LINK1</vt:lpstr>
      <vt:lpstr>Equation</vt:lpstr>
      <vt:lpstr>Non-Exponential T2* Decay in White Matter</vt:lpstr>
      <vt:lpstr>Introduction</vt:lpstr>
      <vt:lpstr>Introduction II: T2* </vt:lpstr>
      <vt:lpstr>Goal</vt:lpstr>
      <vt:lpstr>Methods</vt:lpstr>
      <vt:lpstr>Results I</vt:lpstr>
      <vt:lpstr>Results II</vt:lpstr>
      <vt:lpstr>Results III</vt:lpstr>
      <vt:lpstr>Results IV</vt:lpstr>
      <vt:lpstr>Results V</vt:lpstr>
      <vt:lpstr>Results VI</vt:lpstr>
      <vt:lpstr>Results VII</vt:lpstr>
      <vt:lpstr>Discussion I</vt:lpstr>
      <vt:lpstr>Discussion II</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Non-Exponential T2* Decay in White Matter</dc:title>
  <dc:creator>gelderen</dc:creator>
  <cp:lastModifiedBy>gelderen</cp:lastModifiedBy>
  <cp:revision>36</cp:revision>
  <dcterms:created xsi:type="dcterms:W3CDTF">2011-04-14T18:23:25Z</dcterms:created>
  <dcterms:modified xsi:type="dcterms:W3CDTF">2011-04-20T18:31:55Z</dcterms:modified>
</cp:coreProperties>
</file>